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sldIdLst>
    <p:sldId id="256" r:id="rId2"/>
    <p:sldId id="275" r:id="rId3"/>
    <p:sldId id="272" r:id="rId4"/>
    <p:sldId id="274" r:id="rId5"/>
    <p:sldId id="286" r:id="rId6"/>
    <p:sldId id="290" r:id="rId7"/>
    <p:sldId id="283" r:id="rId8"/>
    <p:sldId id="284" r:id="rId9"/>
    <p:sldId id="294" r:id="rId10"/>
    <p:sldId id="285" r:id="rId11"/>
    <p:sldId id="300" r:id="rId12"/>
    <p:sldId id="299" r:id="rId13"/>
    <p:sldId id="287" r:id="rId14"/>
    <p:sldId id="298" r:id="rId15"/>
    <p:sldId id="292" r:id="rId16"/>
    <p:sldId id="289" r:id="rId17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5" d="100"/>
          <a:sy n="55" d="100"/>
        </p:scale>
        <p:origin x="1338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62ED1-73DF-428A-86F9-AC6CDC6604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6CDE81-1CF6-4141-8583-7BF8322205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E0E37-66C1-4DA6-B736-0987853CF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9D74E-1374-4401-9E40-A092A1920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BE652-F87B-4701-82AD-416646A60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6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A4B58-E8E6-44D0-8C99-ED52B15AD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FE29F2-185D-4A5A-BC06-4AAB4EDDD6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A7698-2702-47A3-B50A-B33D0F528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DAA3C-6FC2-4B20-ACFE-3F3171809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1B8CC-7FB4-4BA0-B6DB-886E34237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94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FD5D8B-3678-47ED-A783-5DC130C7D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69862A-99B7-4E48-B043-8EABC0C46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48588-9381-4ADC-8746-492CAD4B0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23A9C-E2D4-4C85-84C3-9138284CF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C8702-DD16-4C01-87CD-DD4044FE7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86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8C692-7ADA-43D9-AA7D-E7F7A7256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C08CF-9A31-44FB-9A82-D739151DD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84BEE-D3FD-4C23-993E-269BDD812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73DB9-E31A-4CC9-BE6A-3481DBF3B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A38DF-FD4A-4167-9C59-08E3E9C72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08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C8FEC-6528-475B-BEA3-C98365F9E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6676D8-49FF-43ED-A31C-11CAC0782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3DE15-7EAD-4F0E-806B-C24F403DC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FB8A0-6739-4A20-8D28-D43C53371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0CFEE-2271-4EAD-85FA-8E8D4DE23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31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67200-003B-4BD4-B76C-88FFA9DE6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6B646-AE46-4DAF-A25F-6083BD0D07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50802D-46BF-431A-AA01-25D0025128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0B24FA-6F0E-412B-9AB7-96AA6088C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33127C-8E50-457B-9F51-17122B1ED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B2FA54-98FA-4E18-BAAF-621C01F0F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94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F8EF2-0D03-499E-B7F5-CA0BC1965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781E3D-8D1A-4A6E-92A5-98594D263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E3F877-FB42-4DBE-8A9B-CA786520D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DFD16B-4AF6-489C-8D31-4BBB7A3498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4F549-CA34-4C82-AE34-0094442253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DA2BA0-2718-4565-A155-613305B89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0A4C3A-11E1-4F26-AA59-CC9FBF814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574A85-88EC-4FCA-BB49-95F037AC1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743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3611B-4C73-4D8E-834B-8F8A32A0A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022B0E-751C-4437-971B-A0CF70F4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824D5E-8B1B-429E-AC69-F10EE3E3A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27474B-6010-4469-BDD2-12E3CB86F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99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9C7D82-C064-4EB6-8ECB-EF27FD1C2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F60CDD-80D6-4FE8-BA03-1EEA8B0AB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5D1C1-C982-4FC7-A68E-AE6A3ED5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48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3DEE9-C4DE-41B4-A0AE-BE12620B0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E0888-BDE1-45B0-92AC-BD89D0441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020000-87C0-416E-BAC6-F09E6E4D8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0335EA-BD10-434B-B4F7-EA18ACE31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727476-E130-4BB1-BAFE-B6E6D526A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2102FD-B32D-4DF3-B11C-EF5A87997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69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D2B2-5EB4-4BD0-ABC5-3F1159135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721837-86A6-4FD7-8044-77642F1A2C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71B3C2-2F56-4269-AE88-5EBAC4CDAC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2224F6-33F0-4946-B8E8-FFBAAF7E2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89DC1C-1710-4835-9960-87ACF9234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ACCEF0-8EA6-439A-A440-AEAF3B453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95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30D91E-A5DC-42E6-97FF-5B66BA53F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D5118E-5B6B-41EB-B8A8-5E66C29E5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B0E68B-BF13-4D50-8303-4953B1B0CE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1A2BB-7FE1-41BB-B5C3-76B63F2EE463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8FA36-7DFD-4A31-8F19-DC9E932EF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10AA9-E5F1-4510-B416-14BEA6E67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74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5.jpg"/><Relationship Id="rId7" Type="http://schemas.openxmlformats.org/officeDocument/2006/relationships/image" Target="../media/image18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3.png"/><Relationship Id="rId9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2B2E3-FEE2-4E12-BA98-5EAF2E420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4088" y="352701"/>
            <a:ext cx="8160713" cy="419475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LNHS</a:t>
            </a:r>
            <a:r>
              <a:rPr lang="en-US" dirty="0">
                <a:latin typeface="Lucida Fax" panose="02060602050505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PTSA </a:t>
            </a:r>
            <a:br>
              <a:rPr lang="en-US" dirty="0"/>
            </a:b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Wednesday, August 17, 2022</a:t>
            </a:r>
            <a:br>
              <a:rPr lang="en-US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6:30pm</a:t>
            </a:r>
            <a:br>
              <a:rPr lang="en-US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General Meeting &amp;</a:t>
            </a:r>
            <a:br>
              <a:rPr lang="en-US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SAC Elections</a:t>
            </a:r>
            <a:br>
              <a:rPr lang="en-US" dirty="0"/>
            </a:br>
            <a:r>
              <a:rPr lang="en-US" sz="2200" dirty="0"/>
              <a:t>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88237F-D0EF-4493-A3A1-FCAB7EBB7E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47451"/>
            <a:ext cx="9144000" cy="1957847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Followed By </a:t>
            </a:r>
          </a:p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MEET THE PRINCIPAL</a:t>
            </a:r>
          </a:p>
          <a:p>
            <a:r>
              <a:rPr lang="en-US" sz="3000" b="1" dirty="0">
                <a:solidFill>
                  <a:schemeClr val="accent1">
                    <a:lumMod val="75000"/>
                  </a:schemeClr>
                </a:solidFill>
              </a:rPr>
              <a:t>Q&amp;A with Mrs. Nikki Campbell, LNHS Principal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CDE8C3-CDFC-4918-A6EA-0949B62E9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19" y="835048"/>
            <a:ext cx="3202450" cy="323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566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E8C3-CDFC-4918-A6EA-0949B62E9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640" y="578968"/>
            <a:ext cx="1634812" cy="164890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5593A8E-9F43-436D-BADC-416AC9D124BF}"/>
              </a:ext>
            </a:extLst>
          </p:cNvPr>
          <p:cNvSpPr txBox="1">
            <a:spLocks/>
          </p:cNvSpPr>
          <p:nvPr/>
        </p:nvSpPr>
        <p:spPr>
          <a:xfrm>
            <a:off x="351664" y="2316346"/>
            <a:ext cx="5161300" cy="37327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dirty="0"/>
              <a:t>STAFF </a:t>
            </a:r>
          </a:p>
          <a:p>
            <a:r>
              <a:rPr lang="en-US" sz="10000" dirty="0"/>
              <a:t>APPRECIATION</a:t>
            </a:r>
          </a:p>
          <a:p>
            <a:r>
              <a:rPr lang="en-US" sz="4700" b="1" i="1" dirty="0"/>
              <a:t>Monthly Events, Mailbox Treats, Holiday Celebration and </a:t>
            </a:r>
          </a:p>
          <a:p>
            <a:r>
              <a:rPr lang="en-US" sz="4700" b="1" i="1" dirty="0"/>
              <a:t>Staff Appreciation Week</a:t>
            </a:r>
          </a:p>
          <a:p>
            <a:endParaRPr lang="en-US" sz="4700" b="1" dirty="0"/>
          </a:p>
          <a:p>
            <a:endParaRPr lang="en-US" sz="1300" b="1" dirty="0"/>
          </a:p>
          <a:p>
            <a:r>
              <a:rPr lang="en-US" b="1" u="sng" dirty="0">
                <a:solidFill>
                  <a:srgbClr val="002060"/>
                </a:solidFill>
              </a:rPr>
              <a:t>Next Staff Event</a:t>
            </a:r>
          </a:p>
          <a:p>
            <a:r>
              <a:rPr lang="en-US" b="1" dirty="0">
                <a:solidFill>
                  <a:srgbClr val="002060"/>
                </a:solidFill>
              </a:rPr>
              <a:t>Tuesday, September 13th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DEA5C1F5-B06B-41AF-B29D-0F2EB5D1D61F}"/>
              </a:ext>
            </a:extLst>
          </p:cNvPr>
          <p:cNvSpPr txBox="1">
            <a:spLocks/>
          </p:cNvSpPr>
          <p:nvPr/>
        </p:nvSpPr>
        <p:spPr>
          <a:xfrm rot="21372114">
            <a:off x="6122552" y="3686441"/>
            <a:ext cx="4688958" cy="2875570"/>
          </a:xfrm>
          <a:prstGeom prst="rect">
            <a:avLst/>
          </a:prstGeom>
          <a:ln w="25400">
            <a:solidFill>
              <a:schemeClr val="tx1">
                <a:alpha val="90000"/>
              </a:schemeClr>
            </a:solidFill>
          </a:ln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SAVE THE DATE!</a:t>
            </a:r>
          </a:p>
          <a:p>
            <a:r>
              <a:rPr lang="en-US" sz="4000" b="1" dirty="0"/>
              <a:t>Staff Appreciation</a:t>
            </a:r>
          </a:p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Committee Meeting</a:t>
            </a:r>
          </a:p>
          <a:p>
            <a:r>
              <a:rPr lang="en-US" sz="4000" b="1" dirty="0"/>
              <a:t>Tuesday, 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August 23rd</a:t>
            </a:r>
          </a:p>
          <a:p>
            <a:r>
              <a:rPr lang="en-US" sz="4000" dirty="0"/>
              <a:t>9:30am at 407 Cafe</a:t>
            </a:r>
            <a:endParaRPr lang="en-US" sz="4000" b="1" dirty="0"/>
          </a:p>
        </p:txBody>
      </p:sp>
      <p:pic>
        <p:nvPicPr>
          <p:cNvPr id="3" name="Picture 2" descr="A picture containing indoor, blue, decorated&#10;&#10;Description automatically generated">
            <a:extLst>
              <a:ext uri="{FF2B5EF4-FFF2-40B4-BE49-F238E27FC236}">
                <a16:creationId xmlns:a16="http://schemas.microsoft.com/office/drawing/2014/main" id="{CC083D29-DC6F-3C52-899E-81885CD420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38" t="32726" r="27802" b="40721"/>
          <a:stretch/>
        </p:blipFill>
        <p:spPr>
          <a:xfrm rot="208368">
            <a:off x="7500693" y="340172"/>
            <a:ext cx="4133523" cy="333514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3" name="Title 7">
            <a:extLst>
              <a:ext uri="{FF2B5EF4-FFF2-40B4-BE49-F238E27FC236}">
                <a16:creationId xmlns:a16="http://schemas.microsoft.com/office/drawing/2014/main" id="{2F24AFD0-9754-99FB-9592-CD9B0A82C996}"/>
              </a:ext>
            </a:extLst>
          </p:cNvPr>
          <p:cNvSpPr txBox="1">
            <a:spLocks/>
          </p:cNvSpPr>
          <p:nvPr/>
        </p:nvSpPr>
        <p:spPr>
          <a:xfrm>
            <a:off x="4030133" y="469804"/>
            <a:ext cx="3373342" cy="13387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Angie &amp; Iris</a:t>
            </a:r>
          </a:p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Staff Appreciation</a:t>
            </a:r>
          </a:p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Co-Chairs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999118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F7AEC717-79C2-A8A0-2EBF-7B91E43014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4"/>
          <a:stretch/>
        </p:blipFill>
        <p:spPr>
          <a:xfrm>
            <a:off x="8054349" y="4337964"/>
            <a:ext cx="3270178" cy="221566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5" name="Picture 14" descr="A person and person holding a plate of food&#10;&#10;Description automatically generated with medium confidence">
            <a:extLst>
              <a:ext uri="{FF2B5EF4-FFF2-40B4-BE49-F238E27FC236}">
                <a16:creationId xmlns:a16="http://schemas.microsoft.com/office/drawing/2014/main" id="{A7FD31C1-3DD5-80C5-2513-844B6BE84B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5684435" y="3983499"/>
            <a:ext cx="2197580" cy="27307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CDE8C3-CDFC-4918-A6EA-0949B62E92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640" y="578968"/>
            <a:ext cx="1634812" cy="164890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5593A8E-9F43-436D-BADC-416AC9D124BF}"/>
              </a:ext>
            </a:extLst>
          </p:cNvPr>
          <p:cNvSpPr txBox="1">
            <a:spLocks/>
          </p:cNvSpPr>
          <p:nvPr/>
        </p:nvSpPr>
        <p:spPr>
          <a:xfrm>
            <a:off x="0" y="2227873"/>
            <a:ext cx="5744336" cy="280429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700" dirty="0"/>
              <a:t>STAFF </a:t>
            </a:r>
          </a:p>
          <a:p>
            <a:r>
              <a:rPr lang="en-US" sz="6700" dirty="0"/>
              <a:t>APPRECIATION</a:t>
            </a:r>
          </a:p>
          <a:p>
            <a:r>
              <a:rPr lang="en-US" sz="3100" b="1" i="1" dirty="0">
                <a:solidFill>
                  <a:schemeClr val="tx2"/>
                </a:solidFill>
              </a:rPr>
              <a:t>July - Leadership Lunch</a:t>
            </a:r>
          </a:p>
          <a:p>
            <a:r>
              <a:rPr lang="en-US" sz="3100" b="1" i="1" dirty="0">
                <a:solidFill>
                  <a:schemeClr val="tx2"/>
                </a:solidFill>
              </a:rPr>
              <a:t>August - Welcome Back Breakfast</a:t>
            </a:r>
            <a:endParaRPr lang="en-US" sz="3100" b="1" dirty="0">
              <a:solidFill>
                <a:schemeClr val="tx2"/>
              </a:solidFill>
            </a:endParaRP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3A0F8B2-3F17-C2DE-BAE1-464A9D65D2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02" y="5073731"/>
            <a:ext cx="4133088" cy="1155832"/>
          </a:xfrm>
          <a:prstGeom prst="rect">
            <a:avLst/>
          </a:prstGeom>
        </p:spPr>
      </p:pic>
      <p:sp>
        <p:nvSpPr>
          <p:cNvPr id="11" name="Title 7">
            <a:extLst>
              <a:ext uri="{FF2B5EF4-FFF2-40B4-BE49-F238E27FC236}">
                <a16:creationId xmlns:a16="http://schemas.microsoft.com/office/drawing/2014/main" id="{86B0AC1F-DD9C-3460-D9DD-40F656A3BB81}"/>
              </a:ext>
            </a:extLst>
          </p:cNvPr>
          <p:cNvSpPr txBox="1">
            <a:spLocks/>
          </p:cNvSpPr>
          <p:nvPr/>
        </p:nvSpPr>
        <p:spPr>
          <a:xfrm>
            <a:off x="4692820" y="49534"/>
            <a:ext cx="3916699" cy="11391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THANK YOU TO OUR  VOLUNTEERS AND COMMUNITY PARTNERS!</a:t>
            </a:r>
            <a:endParaRPr lang="en-US" sz="4000" b="1" dirty="0"/>
          </a:p>
        </p:txBody>
      </p:sp>
      <p:pic>
        <p:nvPicPr>
          <p:cNvPr id="12" name="Picture 11" descr="Women holding plates of food&#10;&#10;Description automatically generated with medium confidence">
            <a:extLst>
              <a:ext uri="{FF2B5EF4-FFF2-40B4-BE49-F238E27FC236}">
                <a16:creationId xmlns:a16="http://schemas.microsoft.com/office/drawing/2014/main" id="{5F02D282-12C1-7BEA-96A5-7BEC93C21F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0"/>
          <a:stretch/>
        </p:blipFill>
        <p:spPr>
          <a:xfrm rot="21393897">
            <a:off x="5349697" y="1397506"/>
            <a:ext cx="2456985" cy="258822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074" name="Picture 2" descr="Home of the Original Chicken Sandwich | Chick-fil-A">
            <a:extLst>
              <a:ext uri="{FF2B5EF4-FFF2-40B4-BE49-F238E27FC236}">
                <a16:creationId xmlns:a16="http://schemas.microsoft.com/office/drawing/2014/main" id="{EDAD0826-DA31-4005-D73D-08211149C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056" y="5785341"/>
            <a:ext cx="1609527" cy="90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C5169DB-2568-11FE-ACA5-0B592947F8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186" y="263895"/>
            <a:ext cx="3349646" cy="386621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Picture 6" descr="A table full of food&#10;&#10;Description automatically generated with medium confidence">
            <a:extLst>
              <a:ext uri="{FF2B5EF4-FFF2-40B4-BE49-F238E27FC236}">
                <a16:creationId xmlns:a16="http://schemas.microsoft.com/office/drawing/2014/main" id="{6C74D288-BBA8-7B10-9BC6-12E7578B2E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974">
            <a:off x="7173001" y="2842867"/>
            <a:ext cx="1447841" cy="193045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92446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1ABE3-7497-AFC4-22F4-888CE7429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8646" y="56643"/>
            <a:ext cx="6636774" cy="1290379"/>
          </a:xfrm>
          <a:solidFill>
            <a:srgbClr val="15A4D1"/>
          </a:solidFill>
        </p:spPr>
        <p:txBody>
          <a:bodyPr>
            <a:normAutofit fontScale="90000"/>
          </a:bodyPr>
          <a:lstStyle/>
          <a:p>
            <a:r>
              <a:rPr lang="en-US" sz="4400" dirty="0"/>
              <a:t>LWL Summer 2022 Recap</a:t>
            </a:r>
            <a:br>
              <a:rPr lang="en-US" sz="4400" dirty="0"/>
            </a:br>
            <a:r>
              <a:rPr lang="en-US" sz="4400" dirty="0"/>
              <a:t>and Fall Plans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6FADF2-745B-3FE3-04F1-DE8D8CEE6C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743" y="2601118"/>
            <a:ext cx="5582632" cy="41634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Summer 2022</a:t>
            </a:r>
          </a:p>
          <a:p>
            <a:pPr marL="342900" indent="-342900" algn="l">
              <a:buFontTx/>
              <a:buChar char="-"/>
            </a:pPr>
            <a:r>
              <a:rPr lang="en-US" sz="2200" dirty="0"/>
              <a:t>We held a 3-week virtual summer camp     for elementary and middle school students.  Classes on Mon/Wed or Tues/Thur.        Good turnout, lots of fun.</a:t>
            </a:r>
          </a:p>
          <a:p>
            <a:pPr marL="342900" indent="-342900" algn="l">
              <a:buFontTx/>
              <a:buChar char="-"/>
            </a:pPr>
            <a:r>
              <a:rPr lang="en-US" sz="2200" dirty="0"/>
              <a:t>We offered 12 subjects such as History, Spanish, Science, Phonics, Story Time, Arts &amp; Crafts, Phonics, Math Games and more.</a:t>
            </a:r>
          </a:p>
          <a:p>
            <a:pPr marL="342900" indent="-342900" algn="l">
              <a:buFontTx/>
              <a:buChar char="-"/>
            </a:pPr>
            <a:r>
              <a:rPr lang="en-US" sz="2200" dirty="0"/>
              <a:t>We also had some of our experienced tutors running private sessions over the summer.</a:t>
            </a:r>
          </a:p>
          <a:p>
            <a:pPr marL="342900" indent="-342900" algn="l">
              <a:buFontTx/>
              <a:buChar char="-"/>
            </a:pPr>
            <a:r>
              <a:rPr lang="en-US" sz="2200" dirty="0"/>
              <a:t>Currently reviewing hours for approval to submit to counselors.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81D9716-B454-0B9F-394E-9168228D4E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1" b="23277"/>
          <a:stretch/>
        </p:blipFill>
        <p:spPr>
          <a:xfrm>
            <a:off x="139742" y="174627"/>
            <a:ext cx="3999639" cy="22542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CD35CF-FF03-37EF-3385-7957FE0920B9}"/>
              </a:ext>
            </a:extLst>
          </p:cNvPr>
          <p:cNvSpPr txBox="1"/>
          <p:nvPr/>
        </p:nvSpPr>
        <p:spPr>
          <a:xfrm>
            <a:off x="6096000" y="2601119"/>
            <a:ext cx="5909187" cy="372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dirty="0"/>
              <a:t>Fall 2022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en-US" sz="2200" dirty="0"/>
              <a:t>Meeting with new advisor on Aug 22nd, then first fall board meeting is Sept 7th.                (Our student board serves from Jan – Dec so our board members are experienced and can help incoming board members in January.)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en-US" sz="2200" dirty="0"/>
              <a:t>We’ll be accepting LWL Club applications from 10-12 grade students by early October.  (Freshman are allowed to apply in January/spring.) Watch for more info &amp; ads on the PTSA Instagram, Facebook, and Website.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102C97-F335-834D-54C3-1EA42036EF74}"/>
              </a:ext>
            </a:extLst>
          </p:cNvPr>
          <p:cNvSpPr txBox="1"/>
          <p:nvPr/>
        </p:nvSpPr>
        <p:spPr>
          <a:xfrm>
            <a:off x="4208207" y="1329840"/>
            <a:ext cx="7796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PTSA LWL Club has top performing high school students tutor elementary and middle school students in reading or math. These free virtual tutoring sessions are 2 times per week, and the tutors earn volunteer hours towards bright futures.</a:t>
            </a:r>
          </a:p>
        </p:txBody>
      </p:sp>
    </p:spTree>
    <p:extLst>
      <p:ext uri="{BB962C8B-B14F-4D97-AF65-F5344CB8AC3E}">
        <p14:creationId xmlns:p14="http://schemas.microsoft.com/office/powerpoint/2010/main" val="3034646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E8C3-CDFC-4918-A6EA-0949B62E9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57" y="198446"/>
            <a:ext cx="1634812" cy="1648905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241607-C00D-4DB0-8E76-A2B956FBE3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3655" y="1910271"/>
            <a:ext cx="4339632" cy="40726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(17) Candidates:</a:t>
            </a:r>
          </a:p>
          <a:p>
            <a:pPr marL="0" indent="0">
              <a:buNone/>
            </a:pPr>
            <a:r>
              <a:rPr lang="en-US" b="1" dirty="0"/>
              <a:t>    **Kim Carlyle</a:t>
            </a:r>
          </a:p>
          <a:p>
            <a:pPr marL="0" indent="0">
              <a:buNone/>
            </a:pPr>
            <a:r>
              <a:rPr lang="en-US" b="1" dirty="0"/>
              <a:t>    **Christal Feldman</a:t>
            </a:r>
          </a:p>
          <a:p>
            <a:pPr marL="0" indent="0">
              <a:buNone/>
            </a:pPr>
            <a:r>
              <a:rPr lang="en-US" b="1" dirty="0"/>
              <a:t>    **Melissa Henry</a:t>
            </a:r>
          </a:p>
          <a:p>
            <a:pPr marL="0" indent="0">
              <a:buNone/>
            </a:pPr>
            <a:r>
              <a:rPr lang="en-US" b="1" dirty="0"/>
              <a:t>    </a:t>
            </a:r>
            <a:r>
              <a:rPr lang="en-US" b="1"/>
              <a:t>**Mauricio </a:t>
            </a:r>
            <a:r>
              <a:rPr lang="en-US" b="1" dirty="0" err="1"/>
              <a:t>Movilla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    **Carrie Palumbo</a:t>
            </a:r>
          </a:p>
          <a:p>
            <a:pPr marL="0" indent="0">
              <a:buNone/>
            </a:pPr>
            <a:r>
              <a:rPr lang="en-US" b="1" dirty="0"/>
              <a:t>    **Melissa </a:t>
            </a:r>
            <a:r>
              <a:rPr lang="en-US" b="1" dirty="0" err="1"/>
              <a:t>Pantano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    **Kim Tinetti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3A286B-DE6A-4762-94B1-DE8CA0532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28688" y="1986266"/>
            <a:ext cx="5181600" cy="429144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1200" b="1" dirty="0"/>
              <a:t>*Michelle </a:t>
            </a:r>
            <a:r>
              <a:rPr lang="en-US" sz="11200" b="1" dirty="0" err="1"/>
              <a:t>Adamick</a:t>
            </a:r>
            <a:endParaRPr lang="en-US" sz="11200" b="1" dirty="0"/>
          </a:p>
          <a:p>
            <a:pPr marL="0" indent="0">
              <a:buNone/>
            </a:pPr>
            <a:r>
              <a:rPr lang="en-US" sz="11200" b="1" dirty="0"/>
              <a:t>  Aby Curley</a:t>
            </a:r>
          </a:p>
          <a:p>
            <a:pPr marL="0" indent="0">
              <a:buNone/>
            </a:pPr>
            <a:r>
              <a:rPr lang="en-US" sz="11200" b="1" dirty="0"/>
              <a:t>  </a:t>
            </a:r>
            <a:r>
              <a:rPr lang="en-US" sz="11200" b="1" dirty="0" err="1"/>
              <a:t>Benish</a:t>
            </a:r>
            <a:r>
              <a:rPr lang="en-US" sz="11200" b="1" dirty="0"/>
              <a:t> Farooqui</a:t>
            </a:r>
          </a:p>
          <a:p>
            <a:pPr marL="0" indent="0">
              <a:buNone/>
            </a:pPr>
            <a:r>
              <a:rPr lang="en-US" sz="11200" b="1" dirty="0"/>
              <a:t>*Rene Griffith</a:t>
            </a:r>
          </a:p>
          <a:p>
            <a:pPr marL="0" indent="0">
              <a:buNone/>
            </a:pPr>
            <a:r>
              <a:rPr lang="en-US" sz="11200" b="1" dirty="0"/>
              <a:t>*</a:t>
            </a:r>
            <a:r>
              <a:rPr lang="en-US" sz="11200" b="1" dirty="0" err="1"/>
              <a:t>Ishu</a:t>
            </a:r>
            <a:r>
              <a:rPr lang="en-US" sz="11200" b="1" dirty="0"/>
              <a:t> Martinez</a:t>
            </a:r>
          </a:p>
          <a:p>
            <a:pPr marL="0" indent="0">
              <a:buNone/>
            </a:pPr>
            <a:r>
              <a:rPr lang="en-US" sz="11200" b="1" dirty="0"/>
              <a:t>*Brenda Meadows</a:t>
            </a:r>
          </a:p>
          <a:p>
            <a:pPr marL="0" indent="0">
              <a:buNone/>
            </a:pPr>
            <a:r>
              <a:rPr lang="en-US" sz="11200" b="1" dirty="0"/>
              <a:t>  Shannon Mitchell</a:t>
            </a:r>
          </a:p>
          <a:p>
            <a:pPr marL="0" indent="0">
              <a:buNone/>
            </a:pPr>
            <a:r>
              <a:rPr lang="en-US" sz="11200" b="1" dirty="0"/>
              <a:t>*Erin Reilly</a:t>
            </a:r>
          </a:p>
          <a:p>
            <a:pPr marL="0" indent="0">
              <a:buNone/>
            </a:pPr>
            <a:r>
              <a:rPr lang="en-US" sz="11200" b="1" dirty="0"/>
              <a:t>*Ivory </a:t>
            </a:r>
            <a:r>
              <a:rPr lang="en-US" sz="11200" b="1" dirty="0" err="1"/>
              <a:t>Rodante</a:t>
            </a:r>
            <a:endParaRPr lang="en-US" sz="11200" b="1" dirty="0"/>
          </a:p>
          <a:p>
            <a:pPr marL="0" indent="0">
              <a:buNone/>
            </a:pPr>
            <a:r>
              <a:rPr lang="en-US" sz="11200" b="1" dirty="0"/>
              <a:t>*Maria </a:t>
            </a:r>
            <a:r>
              <a:rPr lang="en-US" sz="11200" b="1" dirty="0" err="1"/>
              <a:t>Tolosa</a:t>
            </a:r>
            <a:endParaRPr lang="en-US" sz="11200" b="1" dirty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8D8BAF-9387-41D6-98CD-8CB23FC6C013}"/>
              </a:ext>
            </a:extLst>
          </p:cNvPr>
          <p:cNvSpPr txBox="1"/>
          <p:nvPr/>
        </p:nvSpPr>
        <p:spPr>
          <a:xfrm>
            <a:off x="1790994" y="168819"/>
            <a:ext cx="742073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SAC ELECTIONS</a:t>
            </a:r>
            <a:br>
              <a:rPr lang="en-US" sz="6000" b="1" dirty="0"/>
            </a:br>
            <a:r>
              <a:rPr lang="en-US" sz="4500" b="1" dirty="0"/>
              <a:t>(School Advisory Council)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E01869-F3AD-4303-9247-E3C4139454B6}"/>
              </a:ext>
            </a:extLst>
          </p:cNvPr>
          <p:cNvSpPr txBox="1"/>
          <p:nvPr/>
        </p:nvSpPr>
        <p:spPr>
          <a:xfrm>
            <a:off x="211013" y="5965382"/>
            <a:ext cx="6981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** Previous LNHS SAC Members                                                           </a:t>
            </a:r>
          </a:p>
          <a:p>
            <a:r>
              <a:rPr lang="en-US" sz="2400" dirty="0"/>
              <a:t>  * Experience with other SAC and/or PTA/PTSA Boards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F4BB4871-A02D-4E8A-D46E-574B25C46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957" y="299633"/>
            <a:ext cx="2786451" cy="156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59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F8F388-A71B-4075-9740-3E3080934EAE}"/>
              </a:ext>
            </a:extLst>
          </p:cNvPr>
          <p:cNvSpPr/>
          <p:nvPr/>
        </p:nvSpPr>
        <p:spPr>
          <a:xfrm>
            <a:off x="1977656" y="383616"/>
            <a:ext cx="97902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PTSA STAFF APPRECIATION</a:t>
            </a:r>
            <a:endParaRPr lang="en-US" sz="5400" dirty="0"/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29A597A-DD62-4176-B969-D4408FD46D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17"/>
          <a:stretch/>
        </p:blipFill>
        <p:spPr>
          <a:xfrm>
            <a:off x="424066" y="383616"/>
            <a:ext cx="6104918" cy="2500261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42FBD18-A493-4FA4-9BF7-EDF3C5F7DD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95" r="47412"/>
          <a:stretch/>
        </p:blipFill>
        <p:spPr>
          <a:xfrm>
            <a:off x="7389835" y="224710"/>
            <a:ext cx="3819541" cy="6464851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7FDB246-C464-4BEF-BB61-327D2D58EF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9" t="32615" b="34769"/>
          <a:stretch/>
        </p:blipFill>
        <p:spPr>
          <a:xfrm>
            <a:off x="2194560" y="2883877"/>
            <a:ext cx="4067153" cy="382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30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E8C3-CDFC-4918-A6EA-0949B62E9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83" y="503323"/>
            <a:ext cx="1634812" cy="1648905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241607-C00D-4DB0-8E76-A2B956FBE3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1303" y="2516041"/>
            <a:ext cx="11521689" cy="395834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7000" b="1" dirty="0">
                <a:solidFill>
                  <a:schemeClr val="bg2">
                    <a:lumMod val="25000"/>
                  </a:schemeClr>
                </a:solidFill>
              </a:rPr>
              <a:t>www.LNHSPTSA.com</a:t>
            </a:r>
          </a:p>
          <a:p>
            <a:pPr marL="0" indent="0" algn="ctr">
              <a:buNone/>
            </a:pPr>
            <a:r>
              <a:rPr lang="en-US" sz="6800" b="1" dirty="0">
                <a:solidFill>
                  <a:schemeClr val="bg2">
                    <a:lumMod val="25000"/>
                  </a:schemeClr>
                </a:solidFill>
              </a:rPr>
              <a:t>www.Facebook.com/LNHSPTSA</a:t>
            </a:r>
          </a:p>
          <a:p>
            <a:pPr marL="0" indent="0" algn="ctr">
              <a:buNone/>
            </a:pPr>
            <a:r>
              <a:rPr lang="en-US" sz="5000" b="1" u="sng" dirty="0">
                <a:solidFill>
                  <a:srgbClr val="C00000"/>
                </a:solidFill>
              </a:rPr>
              <a:t>SAVE THE DATE</a:t>
            </a:r>
          </a:p>
          <a:p>
            <a:pPr marL="0" indent="0" algn="ctr">
              <a:buNone/>
            </a:pPr>
            <a:r>
              <a:rPr lang="en-US" sz="5200" b="1" i="1" dirty="0">
                <a:solidFill>
                  <a:srgbClr val="C00000"/>
                </a:solidFill>
              </a:rPr>
              <a:t>Next General Meeting</a:t>
            </a:r>
          </a:p>
          <a:p>
            <a:pPr marL="0" indent="0" algn="ctr">
              <a:buNone/>
            </a:pPr>
            <a:r>
              <a:rPr lang="en-US" sz="5200" b="1" i="1" dirty="0">
                <a:solidFill>
                  <a:srgbClr val="C00000"/>
                </a:solidFill>
              </a:rPr>
              <a:t>Tuesday, September 20, 2022 at 6:30pm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F8F388-A71B-4075-9740-3E3080934EAE}"/>
              </a:ext>
            </a:extLst>
          </p:cNvPr>
          <p:cNvSpPr/>
          <p:nvPr/>
        </p:nvSpPr>
        <p:spPr>
          <a:xfrm>
            <a:off x="1977656" y="383616"/>
            <a:ext cx="97902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PTSA STAFF APPRECIATION</a:t>
            </a:r>
            <a:endParaRPr lang="en-US" sz="5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8D8BAF-9387-41D6-98CD-8CB23FC6C013}"/>
              </a:ext>
            </a:extLst>
          </p:cNvPr>
          <p:cNvSpPr txBox="1"/>
          <p:nvPr/>
        </p:nvSpPr>
        <p:spPr>
          <a:xfrm>
            <a:off x="1892596" y="362786"/>
            <a:ext cx="71107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STAY CONNECTED</a:t>
            </a:r>
          </a:p>
          <a:p>
            <a:pPr algn="ctr"/>
            <a:r>
              <a:rPr lang="en-US" sz="6000" b="1" dirty="0"/>
              <a:t>WITH LNHS PTSA</a:t>
            </a:r>
            <a:endParaRPr lang="en-US" sz="4500" b="1" dirty="0"/>
          </a:p>
        </p:txBody>
      </p:sp>
      <p:pic>
        <p:nvPicPr>
          <p:cNvPr id="3074" name="Picture 2" descr="Free Instagram Cliparts, Download Free Instagram Cliparts png images, Free  ClipArts on Clipart Library">
            <a:extLst>
              <a:ext uri="{FF2B5EF4-FFF2-40B4-BE49-F238E27FC236}">
                <a16:creationId xmlns:a16="http://schemas.microsoft.com/office/drawing/2014/main" id="{FCCF84C7-59BF-4C65-9788-24599F961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9448" y="597878"/>
            <a:ext cx="1983544" cy="148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acebook clipart clipart kid 2">
            <a:extLst>
              <a:ext uri="{FF2B5EF4-FFF2-40B4-BE49-F238E27FC236}">
                <a16:creationId xmlns:a16="http://schemas.microsoft.com/office/drawing/2014/main" id="{E28E66CC-D7B8-4B94-B010-C6A254323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6" r="2083"/>
          <a:stretch/>
        </p:blipFill>
        <p:spPr bwMode="auto">
          <a:xfrm>
            <a:off x="8499997" y="493658"/>
            <a:ext cx="1510781" cy="165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177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2B2E3-FEE2-4E12-BA98-5EAF2E420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985" y="1934079"/>
            <a:ext cx="5065850" cy="2295249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LNHS</a:t>
            </a:r>
            <a:r>
              <a:rPr lang="en-US" sz="5000" dirty="0">
                <a:latin typeface="Lucida Fax" panose="020606020505050202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PTSA </a:t>
            </a:r>
            <a:br>
              <a:rPr lang="en-US" sz="5000" dirty="0"/>
            </a:br>
            <a:r>
              <a:rPr lang="en-US" sz="4000" b="1" dirty="0"/>
              <a:t>August Meeting Topic</a:t>
            </a:r>
            <a:br>
              <a:rPr lang="en-US" dirty="0"/>
            </a:br>
            <a:r>
              <a:rPr lang="en-US" sz="2200" dirty="0"/>
              <a:t>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88237F-D0EF-4493-A3A1-FCAB7EBB7E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985" y="4297057"/>
            <a:ext cx="5189720" cy="2630696"/>
          </a:xfrm>
        </p:spPr>
        <p:txBody>
          <a:bodyPr>
            <a:normAutofit lnSpcReduction="10000"/>
          </a:bodyPr>
          <a:lstStyle/>
          <a:p>
            <a:r>
              <a:rPr lang="en-US" sz="5000" b="1" dirty="0">
                <a:solidFill>
                  <a:schemeClr val="accent1">
                    <a:lumMod val="75000"/>
                  </a:schemeClr>
                </a:solidFill>
              </a:rPr>
              <a:t>MEET THE PRINCIPAL</a:t>
            </a:r>
            <a:endParaRPr lang="en-US" sz="1100" b="1" dirty="0"/>
          </a:p>
          <a:p>
            <a:r>
              <a:rPr lang="en-US" sz="4000" b="1" dirty="0"/>
              <a:t>Q&amp;A Session</a:t>
            </a:r>
          </a:p>
          <a:p>
            <a:r>
              <a:rPr lang="en-US" sz="4000" b="1" i="1" dirty="0"/>
              <a:t>Mrs. Nikki Campbell</a:t>
            </a:r>
          </a:p>
        </p:txBody>
      </p:sp>
      <p:pic>
        <p:nvPicPr>
          <p:cNvPr id="2050" name="Picture 2" descr="May be an image of 1 person, big cat and text that says 'WELCOME TO THE PRIDE MRS CAMPBELL Principal WEORE Wz ARE LAKE NONA IN'">
            <a:extLst>
              <a:ext uri="{FF2B5EF4-FFF2-40B4-BE49-F238E27FC236}">
                <a16:creationId xmlns:a16="http://schemas.microsoft.com/office/drawing/2014/main" id="{697E5C9A-6818-59DA-5278-8B78C7368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705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CDE8C3-CDFC-4918-A6EA-0949B62E9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33" y="438707"/>
            <a:ext cx="1985028" cy="200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88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49230F-4948-4382-BAFE-C614AEB91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223" y="44694"/>
            <a:ext cx="8468833" cy="1519648"/>
          </a:xfrm>
        </p:spPr>
        <p:txBody>
          <a:bodyPr>
            <a:normAutofit/>
          </a:bodyPr>
          <a:lstStyle/>
          <a:p>
            <a:pPr algn="ctr"/>
            <a:r>
              <a:rPr lang="en-US" altLang="en-US" b="1" dirty="0" bmk="_Hlk40609761">
                <a:solidFill>
                  <a:srgbClr val="002060"/>
                </a:solidFill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LNHS PTSA Meeting Agenda</a:t>
            </a:r>
            <a:br>
              <a:rPr lang="en-US" altLang="en-US" b="1" dirty="0" bmk="_Hlk40609761">
                <a:solidFill>
                  <a:srgbClr val="002060"/>
                </a:solidFill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altLang="en-US" b="1" dirty="0" bmk="_Hlk40609761">
                <a:solidFill>
                  <a:srgbClr val="002060"/>
                </a:solidFill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August 17, 2022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3EA0BA2-9BA3-4806-9B96-A1B29D7AEB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792" y="1125327"/>
            <a:ext cx="5528522" cy="5181705"/>
          </a:xfrm>
        </p:spPr>
        <p:txBody>
          <a:bodyPr>
            <a:no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kumimoji="0" lang="en-US" altLang="en-US" sz="2400" b="1" i="0" u="sng" strike="noStrike" cap="none" normalizeH="0" baseline="0" dirty="0" bmk="_Hlk4060976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Agenda</a:t>
            </a:r>
            <a:r>
              <a:rPr kumimoji="0" lang="en-US" altLang="en-US" sz="2400" b="0" i="0" u="none" strike="noStrike" cap="none" normalizeH="0" baseline="0" dirty="0" bmk="_Hlk4060976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: </a:t>
            </a:r>
            <a:endParaRPr kumimoji="0" lang="en-US" altLang="en-US" sz="24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8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Welcome/Confirm Quorum/FB Live Attendees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8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Meeting Called to Order by President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8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Introductions/Special Guests</a:t>
            </a:r>
          </a:p>
          <a:p>
            <a:pPr mar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endParaRPr lang="en-US" altLang="en-US" sz="600" dirty="0" bmk="_Hlk40609761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600" u="sng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Position</a:t>
            </a:r>
            <a:r>
              <a:rPr lang="en-US" altLang="en-US" sz="1600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			</a:t>
            </a:r>
            <a:r>
              <a:rPr lang="en-US" altLang="en-US" sz="1600" u="sng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Board Members</a:t>
            </a:r>
            <a:endParaRPr kumimoji="0" lang="en-US" altLang="en-US" sz="16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500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President                 		Christal Feldman</a:t>
            </a:r>
            <a:endParaRPr kumimoji="0" lang="en-US" altLang="en-US" sz="15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500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1st VP - Membership         	Brenda Meadows</a:t>
            </a:r>
            <a:endParaRPr kumimoji="0" lang="en-US" altLang="en-US" sz="15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500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Treasurer                           	Carrie Howard</a:t>
            </a:r>
            <a:endParaRPr kumimoji="0" lang="en-US" altLang="en-US" sz="15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500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Recording Secretary		Gabriella Nguyen</a:t>
            </a:r>
            <a:endParaRPr kumimoji="0" lang="en-US" altLang="en-US" sz="15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lv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500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Corresponding Secretary          	Sophia Rogers </a:t>
            </a:r>
          </a:p>
          <a:p>
            <a:pPr marL="0" lv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600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 	</a:t>
            </a:r>
            <a:r>
              <a:rPr lang="en-US" altLang="en-US" sz="1600" u="sng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Chairs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500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LWL Co-Advisors		Suzanne Arnold &amp; Tania Abreu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sz="15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Finance Chair		OPEN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 Appreciation		Angie Garcia &amp; Iris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Metel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Fundraising Chair		OPEN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Master		Erika Remley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50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Staff </a:t>
            </a:r>
            <a:r>
              <a:rPr lang="en-US" altLang="en-US" sz="1500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Liaison		Kari Grimm</a:t>
            </a:r>
            <a:r>
              <a:rPr lang="en-US" sz="15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Spirit Wear Chair		Michelle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Adamick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endParaRPr lang="en-US" altLang="en-US" sz="1600" dirty="0" bmk="_Hlk40609761">
              <a:solidFill>
                <a:srgbClr val="1C1E2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endParaRPr lang="en-US" altLang="en-US" sz="1800" dirty="0" bmk="_Hlk40609761">
              <a:solidFill>
                <a:srgbClr val="1C1E2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endParaRPr lang="en-US" altLang="en-US" sz="1050" dirty="0" bmk="_Hlk40609761">
              <a:latin typeface="Arial" panose="020B060402020202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endParaRPr kumimoji="0" lang="en-US" altLang="en-US" sz="24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F4D3B89-6828-40E5-9135-5C24A744A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460" y="1468034"/>
            <a:ext cx="5701748" cy="4831940"/>
          </a:xfrm>
        </p:spPr>
        <p:txBody>
          <a:bodyPr>
            <a:normAutofit fontScale="92500" lnSpcReduction="10000"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2000" b="1" u="sng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OLD BUSINESS</a:t>
            </a:r>
            <a:endParaRPr kumimoji="0" lang="en-US" altLang="en-US" sz="20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Approval of Past Minutes (May)</a:t>
            </a:r>
            <a:endParaRPr kumimoji="0" lang="en-US" altLang="en-US" sz="20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Review of Annual Financial Report</a:t>
            </a:r>
          </a:p>
          <a:p>
            <a:pPr mar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endParaRPr lang="en-US" altLang="en-US" sz="2000" b="1" u="sng" dirty="0" bmk="_Hlk40609761">
              <a:latin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2000" b="1" u="sng" dirty="0" bmk="_Hlk40609761">
                <a:latin typeface="Arial" panose="020B0604020202020204" pitchFamily="34" charset="0"/>
              </a:rPr>
              <a:t>NEW BUSINESS</a:t>
            </a:r>
          </a:p>
          <a:p>
            <a:pPr mar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endParaRPr lang="en-US" altLang="en-US" sz="200" b="1" u="sng" dirty="0" bmk="_Hlk40609761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Vote on 2022-2023 Proposed Budget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Membership Updates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Spirit Wear Sales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Legacy Brick Campaign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kumimoji="0" lang="en-US" altLang="en-US" sz="2000" b="0" i="0" u="none" strike="noStrike" cap="none" dirty="0" bmk="_Hlk4060976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Amazon Smile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Staff Appreciation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Learn with Lions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SAC Elections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Communication Updates 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Next Meeting - Tuesday, September 20th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endParaRPr lang="en-US" altLang="en-US" sz="1600" dirty="0" bmk="_Hlk40609761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</a:rPr>
              <a:t>Meeting Adjourned by President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endParaRPr lang="en-US" dirty="0"/>
          </a:p>
        </p:txBody>
      </p:sp>
      <p:pic>
        <p:nvPicPr>
          <p:cNvPr id="2049" name="image1.png">
            <a:extLst>
              <a:ext uri="{FF2B5EF4-FFF2-40B4-BE49-F238E27FC236}">
                <a16:creationId xmlns:a16="http://schemas.microsoft.com/office/drawing/2014/main" id="{A3EEDCB2-90B1-4FEE-9CFB-F82303789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/>
          <a:stretch>
            <a:fillRect/>
          </a:stretch>
        </p:blipFill>
        <p:spPr bwMode="auto">
          <a:xfrm>
            <a:off x="10028096" y="212742"/>
            <a:ext cx="1904737" cy="182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1ACE7AD2-2AF8-4756-ACD0-54B59D97A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19763"/>
            <a:ext cx="12192000" cy="135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056" tIns="457056" rIns="457056" bIns="45705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</a:tabLst>
            </a:pPr>
            <a:br>
              <a:rPr kumimoji="0" lang="en-US" altLang="en-US" sz="2000" b="1" i="0" u="sng" strike="noStrike" cap="none" normalizeH="0" baseline="0" dirty="0" bmk="_Hlk4060976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</a:br>
            <a:endParaRPr kumimoji="0" lang="en-US" altLang="en-US" sz="8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D71596-928B-47EB-A220-6CBABE2ED40F}"/>
              </a:ext>
            </a:extLst>
          </p:cNvPr>
          <p:cNvSpPr txBox="1"/>
          <p:nvPr/>
        </p:nvSpPr>
        <p:spPr>
          <a:xfrm>
            <a:off x="0" y="6291407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dirty="0" bmk="_Hlk40609761">
                <a:solidFill>
                  <a:srgbClr val="002060"/>
                </a:solidFill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August Meeting Topic: MEET THE PRINCIPAL - Q&amp;A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14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E8C3-CDFC-4918-A6EA-0949B62E9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485" y="509544"/>
            <a:ext cx="1454634" cy="1467174"/>
          </a:xfrm>
          <a:prstGeom prst="rect">
            <a:avLst/>
          </a:prstGeom>
        </p:spPr>
      </p:pic>
      <p:sp>
        <p:nvSpPr>
          <p:cNvPr id="4" name="Title 7">
            <a:extLst>
              <a:ext uri="{FF2B5EF4-FFF2-40B4-BE49-F238E27FC236}">
                <a16:creationId xmlns:a16="http://schemas.microsoft.com/office/drawing/2014/main" id="{C6B10F1F-8EF6-4A16-96D6-4376CD07C0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035" y="1976718"/>
            <a:ext cx="3677535" cy="3845859"/>
          </a:xfrm>
        </p:spPr>
        <p:txBody>
          <a:bodyPr>
            <a:normAutofit/>
          </a:bodyPr>
          <a:lstStyle/>
          <a:p>
            <a:r>
              <a:rPr lang="en-US" dirty="0"/>
              <a:t>PAST</a:t>
            </a:r>
            <a:br>
              <a:rPr lang="en-US" dirty="0"/>
            </a:br>
            <a:r>
              <a:rPr lang="en-US" dirty="0"/>
              <a:t>MINUTES</a:t>
            </a:r>
            <a:br>
              <a:rPr lang="en-US" dirty="0"/>
            </a:br>
            <a:r>
              <a:rPr lang="en-US" sz="3300" dirty="0"/>
              <a:t>FOR APPROVAL</a:t>
            </a:r>
            <a:br>
              <a:rPr lang="en-US" sz="2400" dirty="0"/>
            </a:br>
            <a:r>
              <a:rPr lang="en-US" sz="2700" b="1" dirty="0"/>
              <a:t>May 17, 2022</a:t>
            </a:r>
            <a:br>
              <a:rPr lang="en-US" sz="2700" b="1" dirty="0"/>
            </a:br>
            <a:br>
              <a:rPr lang="en-US" sz="2400" dirty="0"/>
            </a:br>
            <a:endParaRPr lang="en-US" b="1" dirty="0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4F0D7E45-B58B-6DFD-6E02-AE2761452E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141" y="142349"/>
            <a:ext cx="4473484" cy="582257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E01B1D16-BEF0-1FA3-3D32-1B74358E0F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22"/>
          <a:stretch/>
        </p:blipFill>
        <p:spPr>
          <a:xfrm>
            <a:off x="6791142" y="5919770"/>
            <a:ext cx="4473484" cy="79446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04379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E8C3-CDFC-4918-A6EA-0949B62E9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359" y="465002"/>
            <a:ext cx="1454634" cy="146717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103D87D4-8F08-4B42-8233-6BBD293884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831" y="1424054"/>
            <a:ext cx="5143691" cy="3390931"/>
          </a:xfrm>
        </p:spPr>
        <p:txBody>
          <a:bodyPr>
            <a:normAutofit/>
          </a:bodyPr>
          <a:lstStyle/>
          <a:p>
            <a:r>
              <a:rPr lang="en-US" dirty="0"/>
              <a:t>FINANCIAL REPORT</a:t>
            </a:r>
            <a:br>
              <a:rPr lang="en-US" dirty="0"/>
            </a:br>
            <a:r>
              <a:rPr lang="en-US" sz="3300" dirty="0"/>
              <a:t>FOR APPROVAL</a:t>
            </a:r>
            <a:br>
              <a:rPr lang="en-US" sz="2400" dirty="0"/>
            </a:br>
            <a:r>
              <a:rPr lang="en-US" sz="2700" b="1" dirty="0"/>
              <a:t>July 2022 Financial Report </a:t>
            </a:r>
            <a:br>
              <a:rPr lang="en-US" sz="2700" b="1" dirty="0"/>
            </a:br>
            <a:endParaRPr lang="en-US" sz="2200" b="1" i="1" dirty="0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E0EDD5FE-4AE1-BF68-B885-787B3E9A6E52}"/>
              </a:ext>
            </a:extLst>
          </p:cNvPr>
          <p:cNvSpPr txBox="1">
            <a:spLocks/>
          </p:cNvSpPr>
          <p:nvPr/>
        </p:nvSpPr>
        <p:spPr>
          <a:xfrm>
            <a:off x="74420" y="4316677"/>
            <a:ext cx="5718551" cy="207632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u="sng" dirty="0"/>
              <a:t>Year to Date Summary</a:t>
            </a:r>
            <a:br>
              <a:rPr lang="en-US" sz="2400" dirty="0"/>
            </a:br>
            <a:r>
              <a:rPr lang="en-US" sz="2400" dirty="0"/>
              <a:t>2021-2022 Audit Completed on July 8, 2022</a:t>
            </a:r>
            <a:br>
              <a:rPr lang="en-US" sz="2400" dirty="0"/>
            </a:br>
            <a:r>
              <a:rPr lang="en-US" sz="2400" dirty="0"/>
              <a:t>Bank Statements and </a:t>
            </a:r>
            <a:r>
              <a:rPr lang="en-US" sz="2400" dirty="0" err="1"/>
              <a:t>PTAez</a:t>
            </a:r>
            <a:r>
              <a:rPr lang="en-US" sz="2400" dirty="0"/>
              <a:t> Balanced</a:t>
            </a:r>
            <a:br>
              <a:rPr lang="en-US" sz="2400" dirty="0"/>
            </a:br>
            <a:r>
              <a:rPr lang="en-US" sz="2400" dirty="0"/>
              <a:t>2022-2023 Beginning Balance</a:t>
            </a:r>
            <a:br>
              <a:rPr lang="en-US" sz="2400" dirty="0"/>
            </a:br>
            <a:r>
              <a:rPr lang="en-US" sz="2400" b="1" dirty="0"/>
              <a:t>$6,352.53</a:t>
            </a:r>
            <a:br>
              <a:rPr lang="en-US" sz="2400" b="1" dirty="0"/>
            </a:br>
            <a:r>
              <a:rPr lang="en-US" sz="2200" b="1" i="1" dirty="0"/>
              <a:t>(Switched Bank Accounts from </a:t>
            </a:r>
            <a:r>
              <a:rPr lang="en-US" sz="2200" b="1" i="1" dirty="0" err="1"/>
              <a:t>Truist</a:t>
            </a:r>
            <a:r>
              <a:rPr lang="en-US" sz="2200" b="1" i="1" dirty="0"/>
              <a:t> to Synovus)</a:t>
            </a: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8CC50E03-5542-DB64-BA96-0F8F27D4F4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"/>
          <a:stretch/>
        </p:blipFill>
        <p:spPr>
          <a:xfrm>
            <a:off x="6984627" y="291979"/>
            <a:ext cx="4277083" cy="558074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7720D6D4-77DC-90F9-E798-2BB37562D1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6356" b="78607"/>
          <a:stretch/>
        </p:blipFill>
        <p:spPr>
          <a:xfrm>
            <a:off x="6984626" y="5774871"/>
            <a:ext cx="4277083" cy="83054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6459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E8C3-CDFC-4918-A6EA-0949B62E9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48" y="275507"/>
            <a:ext cx="1634812" cy="1648905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29523FC1-274E-47D4-A618-D77BE05A0C51}"/>
              </a:ext>
            </a:extLst>
          </p:cNvPr>
          <p:cNvSpPr txBox="1">
            <a:spLocks/>
          </p:cNvSpPr>
          <p:nvPr/>
        </p:nvSpPr>
        <p:spPr>
          <a:xfrm>
            <a:off x="52302" y="1891588"/>
            <a:ext cx="6191704" cy="40736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2022-2023</a:t>
            </a:r>
          </a:p>
          <a:p>
            <a:r>
              <a:rPr lang="en-US" dirty="0"/>
              <a:t>LNHS PTSA</a:t>
            </a:r>
          </a:p>
          <a:p>
            <a:r>
              <a:rPr lang="en-US" dirty="0"/>
              <a:t>PROPOSED BUDGET</a:t>
            </a:r>
          </a:p>
          <a:p>
            <a:r>
              <a:rPr lang="en-US" sz="3400" dirty="0"/>
              <a:t>FOR APPROVAL</a:t>
            </a:r>
            <a:br>
              <a:rPr lang="en-US" sz="3400" dirty="0"/>
            </a:br>
            <a:r>
              <a:rPr lang="en-US" sz="3400" b="1" dirty="0"/>
              <a:t>Annual Budget </a:t>
            </a:r>
            <a:br>
              <a:rPr lang="en-US" sz="3400" b="1" dirty="0"/>
            </a:br>
            <a:r>
              <a:rPr lang="en-US" sz="3400" b="1" dirty="0"/>
              <a:t>July 2022 - June 2023</a:t>
            </a:r>
            <a:br>
              <a:rPr lang="en-US" sz="3400" b="1" dirty="0"/>
            </a:br>
            <a:br>
              <a:rPr lang="en-US" sz="2400" dirty="0"/>
            </a:br>
            <a:r>
              <a:rPr lang="en-US" sz="2900" b="1" u="sng" dirty="0"/>
              <a:t>Summary</a:t>
            </a:r>
            <a:br>
              <a:rPr lang="en-US" sz="2900" dirty="0"/>
            </a:br>
            <a:r>
              <a:rPr lang="en-US" sz="2900" dirty="0"/>
              <a:t>Beginning Balance - $6,352.53</a:t>
            </a:r>
          </a:p>
          <a:p>
            <a:r>
              <a:rPr lang="en-US" sz="2900" dirty="0"/>
              <a:t>Projected Income - $46,250.00</a:t>
            </a:r>
          </a:p>
          <a:p>
            <a:r>
              <a:rPr lang="en-US" sz="2900" dirty="0"/>
              <a:t>Projected Expenses - $49,790.00</a:t>
            </a:r>
          </a:p>
          <a:p>
            <a:r>
              <a:rPr lang="en-US" sz="2900" dirty="0"/>
              <a:t>Summer Interim Funds - $2,812.53</a:t>
            </a:r>
          </a:p>
        </p:txBody>
      </p:sp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EFE1910A-34AE-1C4F-335B-33E21ABA8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7753"/>
            <a:ext cx="5348536" cy="658249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5186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E8C3-CDFC-4918-A6EA-0949B62E9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895" y="191145"/>
            <a:ext cx="1454634" cy="1467174"/>
          </a:xfrm>
          <a:prstGeom prst="rect">
            <a:avLst/>
          </a:prstGeom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7A35DBE0-7C66-4484-AAAA-344E9F530D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551" y="1658319"/>
            <a:ext cx="5499322" cy="4967676"/>
          </a:xfrm>
        </p:spPr>
        <p:txBody>
          <a:bodyPr>
            <a:normAutofit fontScale="90000"/>
          </a:bodyPr>
          <a:lstStyle/>
          <a:p>
            <a:r>
              <a:rPr lang="en-US" dirty="0"/>
              <a:t>PTSA</a:t>
            </a:r>
            <a:br>
              <a:rPr lang="en-US" dirty="0"/>
            </a:br>
            <a:r>
              <a:rPr lang="en-US" dirty="0"/>
              <a:t>MEMBERSHIP</a:t>
            </a:r>
            <a:br>
              <a:rPr lang="en-US" dirty="0"/>
            </a:br>
            <a:r>
              <a:rPr lang="en-US" sz="2700" b="1" dirty="0"/>
              <a:t>Online Sales Started on July 16, 2022</a:t>
            </a:r>
            <a:br>
              <a:rPr lang="en-US" sz="2700" b="1" dirty="0"/>
            </a:br>
            <a:r>
              <a:rPr lang="en-US" sz="2700" b="1" dirty="0"/>
              <a:t>July - Over 300 Memberships Received</a:t>
            </a:r>
            <a:br>
              <a:rPr lang="en-US" sz="2700" b="1" dirty="0"/>
            </a:br>
            <a:r>
              <a:rPr lang="en-US" sz="2700" b="1" dirty="0"/>
              <a:t>Currently Over 400 Memberships Received</a:t>
            </a:r>
            <a:br>
              <a:rPr lang="en-US" sz="2700" b="1" dirty="0"/>
            </a:br>
            <a:r>
              <a:rPr lang="en-US" sz="2700" b="1" dirty="0"/>
              <a:t>(Well OVER Halfway to Our Goal of 650!)</a:t>
            </a:r>
            <a:br>
              <a:rPr lang="en-US" sz="2700" b="1" dirty="0"/>
            </a:br>
            <a:br>
              <a:rPr lang="en-US" sz="2700" b="1" dirty="0"/>
            </a:br>
            <a:r>
              <a:rPr lang="en-US" sz="2700" b="1" u="sng" dirty="0"/>
              <a:t>Membership Options</a:t>
            </a:r>
            <a:br>
              <a:rPr lang="en-US" sz="2700" b="1" u="sng" dirty="0"/>
            </a:br>
            <a:r>
              <a:rPr lang="en-US" sz="2700" b="1" dirty="0"/>
              <a:t>Parent/Adult - $10</a:t>
            </a:r>
            <a:br>
              <a:rPr lang="en-US" sz="2700" b="1" dirty="0"/>
            </a:br>
            <a:r>
              <a:rPr lang="en-US" sz="2700" b="1" dirty="0"/>
              <a:t>Teachers &amp; Staff - $5</a:t>
            </a:r>
            <a:br>
              <a:rPr lang="en-US" sz="2700" b="1" dirty="0"/>
            </a:br>
            <a:r>
              <a:rPr lang="en-US" sz="2700" b="1" dirty="0"/>
              <a:t>Students - $5</a:t>
            </a:r>
            <a:br>
              <a:rPr lang="en-US" sz="2700" b="1" dirty="0"/>
            </a:br>
            <a:r>
              <a:rPr lang="en-US" sz="2700" b="1" dirty="0"/>
              <a:t>(Includes Discount Card)</a:t>
            </a:r>
            <a:endParaRPr lang="en-US" b="1" dirty="0"/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F825078D-8D06-BCA4-CC7D-79479BE5E7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"/>
          <a:stretch/>
        </p:blipFill>
        <p:spPr>
          <a:xfrm>
            <a:off x="6443128" y="228594"/>
            <a:ext cx="4934833" cy="640079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49518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384B3E-B317-45CB-9DE3-30DF84BA3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93" y="670239"/>
            <a:ext cx="1634812" cy="1648905"/>
          </a:xfrm>
          <a:prstGeom prst="rect">
            <a:avLst/>
          </a:prstGeom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D52520DC-A1E7-419C-895C-47F0577762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3398" y="1336431"/>
            <a:ext cx="5732602" cy="4607169"/>
          </a:xfrm>
        </p:spPr>
        <p:txBody>
          <a:bodyPr>
            <a:normAutofit/>
          </a:bodyPr>
          <a:lstStyle/>
          <a:p>
            <a:r>
              <a:rPr lang="en-US" dirty="0"/>
              <a:t>SPIRIT WEAR</a:t>
            </a:r>
            <a:br>
              <a:rPr lang="en-US" dirty="0"/>
            </a:br>
            <a:r>
              <a:rPr lang="en-US" sz="2700" b="1" dirty="0"/>
              <a:t>- Online Sales Started on July 16, 2022</a:t>
            </a:r>
            <a:br>
              <a:rPr lang="en-US" sz="2700" b="1" dirty="0"/>
            </a:br>
            <a:r>
              <a:rPr lang="en-US" sz="2700" b="1" dirty="0"/>
              <a:t>- Raised OVER $2,500 and SOLD OUT of Hoodies at Return of the Pride</a:t>
            </a:r>
            <a:br>
              <a:rPr lang="en-US" sz="2700" b="1" dirty="0"/>
            </a:br>
            <a:r>
              <a:rPr lang="en-US" sz="2700" b="1" dirty="0"/>
              <a:t>- Projected to Raise OVER $15,000</a:t>
            </a:r>
            <a:br>
              <a:rPr lang="en-US" sz="2700" b="1" dirty="0"/>
            </a:br>
            <a:r>
              <a:rPr lang="en-US" sz="2700" b="1" dirty="0"/>
              <a:t> - Special Online Pre-sale with New Designs and Fabrics</a:t>
            </a:r>
            <a:br>
              <a:rPr lang="en-US" sz="2700" b="1" dirty="0"/>
            </a:br>
            <a:r>
              <a:rPr lang="en-US" sz="2700" b="1" dirty="0"/>
              <a:t> - Selling at Athletic Games</a:t>
            </a:r>
            <a:endParaRPr lang="en-US" b="1" dirty="0"/>
          </a:p>
        </p:txBody>
      </p:sp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569AEA49-42C4-A481-2FDD-CCC8AA99A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026" y="319613"/>
            <a:ext cx="4816738" cy="621877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042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91DC68-BB24-46B6-B49D-A783EF86F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624" y="663837"/>
            <a:ext cx="1634812" cy="1648905"/>
          </a:xfrm>
          <a:prstGeom prst="rect">
            <a:avLst/>
          </a:prstGeom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EAFAAB0C-E307-41F2-B7D0-542AAEA73D1A}"/>
              </a:ext>
            </a:extLst>
          </p:cNvPr>
          <p:cNvSpPr txBox="1">
            <a:spLocks/>
          </p:cNvSpPr>
          <p:nvPr/>
        </p:nvSpPr>
        <p:spPr>
          <a:xfrm>
            <a:off x="249551" y="2393011"/>
            <a:ext cx="4688958" cy="29667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LEGACY</a:t>
            </a:r>
          </a:p>
          <a:p>
            <a:r>
              <a:rPr lang="en-US" dirty="0"/>
              <a:t>BRICK SALES</a:t>
            </a:r>
            <a:br>
              <a:rPr lang="en-US" dirty="0"/>
            </a:br>
            <a:r>
              <a:rPr lang="en-US" sz="2700" b="1" dirty="0"/>
              <a:t>Great Gift for Seniors &amp; Alumni</a:t>
            </a:r>
          </a:p>
          <a:p>
            <a:r>
              <a:rPr lang="en-US" sz="2700" b="1" dirty="0"/>
              <a:t>Special Pricing for Clubs</a:t>
            </a:r>
          </a:p>
          <a:p>
            <a:r>
              <a:rPr lang="en-US" sz="2700" b="1" dirty="0"/>
              <a:t>Business Bricks Available</a:t>
            </a:r>
          </a:p>
        </p:txBody>
      </p:sp>
      <p:pic>
        <p:nvPicPr>
          <p:cNvPr id="5" name="Picture 4" descr="A screenshot of a website&#10;&#10;Description automatically generated with medium confidence">
            <a:extLst>
              <a:ext uri="{FF2B5EF4-FFF2-40B4-BE49-F238E27FC236}">
                <a16:creationId xmlns:a16="http://schemas.microsoft.com/office/drawing/2014/main" id="{0BF7B9D0-E5D8-E574-971B-0589966E9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56" y="232005"/>
            <a:ext cx="4908220" cy="635181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28337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384B3E-B317-45CB-9DE3-30DF84BA3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459" y="533400"/>
            <a:ext cx="1634812" cy="1648905"/>
          </a:xfrm>
          <a:prstGeom prst="rect">
            <a:avLst/>
          </a:prstGeom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D52520DC-A1E7-419C-895C-47F0577762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414" y="2334986"/>
            <a:ext cx="5846902" cy="2988128"/>
          </a:xfrm>
        </p:spPr>
        <p:txBody>
          <a:bodyPr>
            <a:normAutofit fontScale="90000"/>
          </a:bodyPr>
          <a:lstStyle/>
          <a:p>
            <a:r>
              <a:rPr lang="en-US" dirty="0"/>
              <a:t>FUNDRAISING</a:t>
            </a:r>
            <a:br>
              <a:rPr lang="en-US" dirty="0"/>
            </a:br>
            <a:r>
              <a:rPr lang="en-US" sz="2700" b="1" dirty="0"/>
              <a:t>- Still in Need of Fundraising Co-Chairs</a:t>
            </a:r>
            <a:br>
              <a:rPr lang="en-US" sz="2700" b="1" dirty="0"/>
            </a:br>
            <a:r>
              <a:rPr lang="en-US" sz="2700" b="1" dirty="0"/>
              <a:t>and Committee Members</a:t>
            </a:r>
            <a:br>
              <a:rPr lang="en-US" sz="2700" b="1" dirty="0"/>
            </a:br>
            <a:r>
              <a:rPr lang="en-US" sz="2700" b="1" dirty="0"/>
              <a:t>- Help with Spirit Wear Sales</a:t>
            </a:r>
            <a:br>
              <a:rPr lang="en-US" sz="2700" b="1" dirty="0"/>
            </a:br>
            <a:r>
              <a:rPr lang="en-US" sz="2700" b="1" dirty="0"/>
              <a:t>at Athletic Games</a:t>
            </a:r>
            <a:br>
              <a:rPr lang="en-US" sz="2700" b="1" dirty="0"/>
            </a:br>
            <a:endParaRPr lang="en-US" b="1" dirty="0"/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id="{2E0E015D-2B1A-4DBF-A1A5-7C715F17E2B2}"/>
              </a:ext>
            </a:extLst>
          </p:cNvPr>
          <p:cNvSpPr txBox="1">
            <a:spLocks/>
          </p:cNvSpPr>
          <p:nvPr/>
        </p:nvSpPr>
        <p:spPr>
          <a:xfrm>
            <a:off x="5343924" y="846150"/>
            <a:ext cx="7052973" cy="20846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solidFill>
                  <a:schemeClr val="tx2"/>
                </a:solidFill>
              </a:rPr>
              <a:t>Add Lake Nona High School </a:t>
            </a:r>
          </a:p>
          <a:p>
            <a:r>
              <a:rPr lang="en-US" sz="4500" b="1" dirty="0">
                <a:solidFill>
                  <a:schemeClr val="tx2"/>
                </a:solidFill>
              </a:rPr>
              <a:t>to Your Amazon Account </a:t>
            </a:r>
          </a:p>
          <a:p>
            <a:r>
              <a:rPr lang="en-US" sz="4500" b="1" dirty="0">
                <a:solidFill>
                  <a:schemeClr val="tx2"/>
                </a:solidFill>
              </a:rPr>
              <a:t>while shopping ONLINE!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8C8303E-06BF-443A-BA27-D25BDAAC9E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0" r="7420"/>
          <a:stretch/>
        </p:blipFill>
        <p:spPr>
          <a:xfrm>
            <a:off x="6234316" y="3177335"/>
            <a:ext cx="5334808" cy="183015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75965F7-334A-D531-20E2-9C3B7A3B57C9}"/>
              </a:ext>
            </a:extLst>
          </p:cNvPr>
          <p:cNvSpPr txBox="1">
            <a:spLocks/>
          </p:cNvSpPr>
          <p:nvPr/>
        </p:nvSpPr>
        <p:spPr>
          <a:xfrm>
            <a:off x="6063342" y="5009077"/>
            <a:ext cx="5715604" cy="8324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www.smile.amazon.com</a:t>
            </a:r>
          </a:p>
        </p:txBody>
      </p:sp>
    </p:spTree>
    <p:extLst>
      <p:ext uri="{BB962C8B-B14F-4D97-AF65-F5344CB8AC3E}">
        <p14:creationId xmlns:p14="http://schemas.microsoft.com/office/powerpoint/2010/main" val="2951259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6881</TotalTime>
  <Words>936</Words>
  <Application>Microsoft Office PowerPoint</Application>
  <PresentationFormat>Widescreen</PresentationFormat>
  <Paragraphs>132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Lucida Fax</vt:lpstr>
      <vt:lpstr>Office Theme</vt:lpstr>
      <vt:lpstr>LNHS PTSA  Wednesday, August 17, 2022 6:30pm General Meeting &amp; SAC Elections  </vt:lpstr>
      <vt:lpstr>LNHS PTSA Meeting Agenda August 17, 2022</vt:lpstr>
      <vt:lpstr>PAST MINUTES FOR APPROVAL May 17, 2022  </vt:lpstr>
      <vt:lpstr>FINANCIAL REPORT FOR APPROVAL July 2022 Financial Report  </vt:lpstr>
      <vt:lpstr>PowerPoint Presentation</vt:lpstr>
      <vt:lpstr>PTSA MEMBERSHIP Online Sales Started on July 16, 2022 July - Over 300 Memberships Received Currently Over 400 Memberships Received (Well OVER Halfway to Our Goal of 650!)  Membership Options Parent/Adult - $10 Teachers &amp; Staff - $5 Students - $5 (Includes Discount Card)</vt:lpstr>
      <vt:lpstr>SPIRIT WEAR - Online Sales Started on July 16, 2022 - Raised OVER $2,500 and SOLD OUT of Hoodies at Return of the Pride - Projected to Raise OVER $15,000  - Special Online Pre-sale with New Designs and Fabrics  - Selling at Athletic Games</vt:lpstr>
      <vt:lpstr>PowerPoint Presentation</vt:lpstr>
      <vt:lpstr>FUNDRAISING - Still in Need of Fundraising Co-Chairs and Committee Members - Help with Spirit Wear Sales at Athletic Games </vt:lpstr>
      <vt:lpstr>PowerPoint Presentation</vt:lpstr>
      <vt:lpstr>PowerPoint Presentation</vt:lpstr>
      <vt:lpstr>LWL Summer 2022 Recap and Fall Plans</vt:lpstr>
      <vt:lpstr>PowerPoint Presentation</vt:lpstr>
      <vt:lpstr>PowerPoint Presentation</vt:lpstr>
      <vt:lpstr>PowerPoint Presentation</vt:lpstr>
      <vt:lpstr>LNHS PTSA  August Meeting Topic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Suzanne Arnold</dc:creator>
  <cp:lastModifiedBy>Adam Feldman</cp:lastModifiedBy>
  <cp:revision>111</cp:revision>
  <cp:lastPrinted>2022-08-17T20:57:52Z</cp:lastPrinted>
  <dcterms:created xsi:type="dcterms:W3CDTF">2020-05-17T03:39:29Z</dcterms:created>
  <dcterms:modified xsi:type="dcterms:W3CDTF">2022-09-20T16:54:58Z</dcterms:modified>
</cp:coreProperties>
</file>